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Golos Text"/>
      <p:regular r:id="rId41"/>
      <p:bold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Golos Text SemiBo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FFF2E8-8F9B-480E-A71E-C154107368A3}">
  <a:tblStyle styleId="{15FFF2E8-8F9B-480E-A71E-C154107368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GolosText-bold.fntdata"/><Relationship Id="rId41" Type="http://schemas.openxmlformats.org/officeDocument/2006/relationships/font" Target="fonts/GolosText-regular.fntdata"/><Relationship Id="rId22" Type="http://schemas.openxmlformats.org/officeDocument/2006/relationships/slide" Target="slides/slide15.xml"/><Relationship Id="rId44" Type="http://schemas.openxmlformats.org/officeDocument/2006/relationships/font" Target="fonts/Montserrat-bold.fntdata"/><Relationship Id="rId21" Type="http://schemas.openxmlformats.org/officeDocument/2006/relationships/slide" Target="slides/slide14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7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6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GolosTextSemiBold-bold.fntdata"/><Relationship Id="rId25" Type="http://schemas.openxmlformats.org/officeDocument/2006/relationships/slide" Target="slides/slide18.xml"/><Relationship Id="rId47" Type="http://schemas.openxmlformats.org/officeDocument/2006/relationships/font" Target="fonts/GolosTextSemiBold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d01fe0ece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8d01fe0ece_4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2276a7bb0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92276a7bb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Около 1000 записей из 300,000 (0.35% датасета)</a:t>
            </a:r>
            <a:endParaRPr/>
          </a:p>
        </p:txBody>
      </p:sp>
      <p:sp>
        <p:nvSpPr>
          <p:cNvPr id="300" name="Google Shape;300;g292276a7bb0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1adc5ad8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91adc5ad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91adc5ad89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1adc5ad89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91adc5ad8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91adc5ad89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1adc5ad8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91adc5ad8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91adc5ad89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1adc5ad89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91adc5ad8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91adc5ad89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1adc5ad89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91adc5ad8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91adc5ad89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24603d11e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924603d11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924603d11e_0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0226c1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0226c1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275460ad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9275460a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9275460ad5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24603d11e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924603d11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924603d11e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13c2db48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913c2db4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913c2db48e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24603d11e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924603d11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24603d11e_0_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24603d11e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924603d11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924603d11e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d01fe0e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d01fe0e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24603d11e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924603d11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Здесь соседи оказались даже быстрее рэндом фореста при cross validation (при получении скора в 0.93)</a:t>
            </a:r>
            <a:endParaRPr/>
          </a:p>
        </p:txBody>
      </p:sp>
      <p:sp>
        <p:nvSpPr>
          <p:cNvPr id="420" name="Google Shape;420;g2924603d11e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24603d11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924603d11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924603d11e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4603d11e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924603d11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924603d11e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24603d11e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924603d11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24603d11e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24603d11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924603d1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924603d11e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24603d11e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924603d11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24603d11e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24603d11e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924603d1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924603d11e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2276a7bb0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92276a7b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92276a7bb0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24603d11e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924603d11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Predictions for global work class by generalized class - разумно применять, так как knn затрачивает время на предсказание (а не на обучение) в отличие от других моделей</a:t>
            </a:r>
            <a:endParaRPr/>
          </a:p>
        </p:txBody>
      </p:sp>
      <p:sp>
        <p:nvSpPr>
          <p:cNvPr id="484" name="Google Shape;484;g2924603d11e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24603d11e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2924603d1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924603d11e_0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d01fe0ece_4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8d01fe0ece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8d01fe0ece_4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8d01fe0ece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8d01fe0ece_4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2276a7bb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92276a7b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92276a7bb0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2276a7bb0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92276a7bb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92276a7bb0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2276a7bb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92276a7b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92276a7bb0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2276a7bb0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92276a7bb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92276a7bb0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2276a7bb0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92276a7bb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92276a7bb0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1adc5ad8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91adc5a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91adc5ad8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sz="2000">
                <a:latin typeface="Golos Text"/>
                <a:ea typeface="Golos Text"/>
                <a:cs typeface="Golos Text"/>
                <a:sym typeface="Golos Text"/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8" name="Google Shape;158;p32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0" name="Google Shape;160;p32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61" name="Google Shape;161;p32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162" name="Google Shape;162;p32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3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68" name="Google Shape;168;p33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69" name="Google Shape;169;p33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0" name="Google Shape;170;p33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4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6" name="Google Shape;176;p34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177" name="Google Shape;177;p34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179" name="Google Shape;179;p34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  <p:sp>
        <p:nvSpPr>
          <p:cNvPr id="180" name="Google Shape;1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5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187" name="Google Shape;187;p35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188" name="Google Shape;188;p35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189" name="Google Shape;189;p35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5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193" name="Google Shape;193;p35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194" name="Google Shape;194;p35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/>
        </p:nvSpPr>
        <p:spPr>
          <a:xfrm>
            <a:off x="0" y="1368787"/>
            <a:ext cx="9233210" cy="24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olos Text SemiBold"/>
              <a:buNone/>
            </a:pPr>
            <a:r>
              <a:rPr b="1" i="0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Report of Laboratory task </a:t>
            </a:r>
            <a:r>
              <a:rPr b="1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2</a:t>
            </a:r>
            <a:endParaRPr b="1" sz="20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olos Text SemiBold"/>
              <a:buNone/>
            </a:pPr>
            <a:r>
              <a:rPr b="1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“Oil and gas field tasks classification”</a:t>
            </a:r>
            <a:r>
              <a:rPr b="1" i="0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b="1" i="0" sz="36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460917" y="158506"/>
            <a:ext cx="822216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Faculty of Digital Transformation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Educational program: Big Data and Machine Learning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Subject area: 01.04.02 Informatics and Applied Mathematics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3830444" y="3689154"/>
            <a:ext cx="5133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Ivanchik Elizaveta, J4234c</a:t>
            </a: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Tsaplina E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katerina</a:t>
            </a: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J4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33c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224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2005361" y="4471369"/>
            <a:ext cx="51332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Saint-Petersburg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/>
          </a:p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/>
        </p:nvSpPr>
        <p:spPr>
          <a:xfrm>
            <a:off x="1599625" y="3741125"/>
            <a:ext cx="4800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Total quantity in labeled dataset: 0.35%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3" name="Google Shape;303;p45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 </a:t>
            </a:r>
            <a:endParaRPr sz="2400"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1071725" y="950150"/>
            <a:ext cx="72105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Table 3. Cases of 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generalized_work_class  that have several variants of global_work_class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623" y="1402373"/>
            <a:ext cx="5506275" cy="2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/>
        </p:nvSpPr>
        <p:spPr>
          <a:xfrm>
            <a:off x="6440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3" name="Google Shape;313;p46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 </a:t>
            </a:r>
            <a:endParaRPr sz="2400"/>
          </a:p>
        </p:txBody>
      </p:sp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2341575" y="8323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Scheme of unique pairs 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generalized_work_class &amp; global_work_class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75" y="1079150"/>
            <a:ext cx="5773460" cy="39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23" name="Google Shape;323;p47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 </a:t>
            </a:r>
            <a:endParaRPr sz="2400"/>
          </a:p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2150275" y="957025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Surjective relation between 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generalized_work_class 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&amp;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global_work_class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75" y="1184200"/>
            <a:ext cx="7943427" cy="37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/>
        </p:nvSpPr>
        <p:spPr>
          <a:xfrm>
            <a:off x="567875" y="1151425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Hypothesis: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can an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aforementioned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surjective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relation be used to predict global_work_class, supposing that the generalized_work_class has been predicted correctly?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Advantages:</a:t>
            </a:r>
            <a:endParaRPr b="1"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If it can be used, then the prediction time and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resources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for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global_work_class will be greatly reduced.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Problems:</a:t>
            </a:r>
            <a:endParaRPr b="1"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If test dataset data distribution differs from the one presented in train, then the predictions for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global_work_class won’t be correct. If the distribution is guaranteed, then the method will provide huge benefit.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33" name="Google Shape;333;p48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Strategy formation</a:t>
            </a:r>
            <a:endParaRPr sz="2400"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/>
        </p:nvSpPr>
        <p:spPr>
          <a:xfrm>
            <a:off x="567875" y="1151425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41" name="Google Shape;341;p49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Strategy formation</a:t>
            </a:r>
            <a:endParaRPr sz="2400"/>
          </a:p>
        </p:txBody>
      </p:sp>
      <p:sp>
        <p:nvSpPr>
          <p:cNvPr id="342" name="Google Shape;34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3" name="Google Shape;343;p49"/>
          <p:cNvSpPr txBox="1"/>
          <p:nvPr/>
        </p:nvSpPr>
        <p:spPr>
          <a:xfrm>
            <a:off x="590525" y="826300"/>
            <a:ext cx="82182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Other ideas: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create embeddings and measure cosine similarity for classes in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global_work_class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and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generalized_work_class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to capture the relation between them. Use similarities to select the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global_work_class based on generalized_work_class along with the independent prediction of global_work_class.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00" y="1854175"/>
            <a:ext cx="7575400" cy="29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590525" y="826300"/>
            <a:ext cx="82182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Other ideas: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create embeddings and measure cosine similarity for classes in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global_work_class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and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generalized_work_class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to capture the relation between them. Use similarities to select the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global_work_class based on generalized_work_class along with the independent prediction of global_work_class.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Advantages:</a:t>
            </a:r>
            <a:endParaRPr b="1"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Calculations of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embeddings and similarity are only needed to be done once (207 + 56 embeddings and 207*56 calculations of cosine similarity).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Problems:</a:t>
            </a:r>
            <a:endParaRPr b="1"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If different global work classes have similar names then they will be close to each other in embedding space and the cosine similarity of some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generalized work classes will also be similar to them.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51" name="Google Shape;351;p50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Strategy formation</a:t>
            </a:r>
            <a:endParaRPr sz="2400"/>
          </a:p>
        </p:txBody>
      </p:sp>
      <p:sp>
        <p:nvSpPr>
          <p:cNvPr id="352" name="Google Shape;35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Models overview</a:t>
            </a:r>
            <a:r>
              <a:rPr lang="ru" sz="2400"/>
              <a:t> </a:t>
            </a:r>
            <a:endParaRPr sz="2400"/>
          </a:p>
        </p:txBody>
      </p:sp>
      <p:sp>
        <p:nvSpPr>
          <p:cNvPr id="360" name="Google Shape;360;p51"/>
          <p:cNvSpPr txBox="1"/>
          <p:nvPr/>
        </p:nvSpPr>
        <p:spPr>
          <a:xfrm>
            <a:off x="3110275" y="612475"/>
            <a:ext cx="378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Scheme of generalized algorithm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825" y="926225"/>
            <a:ext cx="4092124" cy="3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idx="1" type="body"/>
          </p:nvPr>
        </p:nvSpPr>
        <p:spPr>
          <a:xfrm>
            <a:off x="-1" y="1324187"/>
            <a:ext cx="8389200" cy="3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b="1" lang="ru" sz="2200">
                <a:latin typeface="Golos Text SemiBold"/>
                <a:ea typeface="Golos Text SemiBold"/>
                <a:cs typeface="Golos Text SemiBold"/>
                <a:sym typeface="Golos Text SemiBold"/>
              </a:rPr>
              <a:t>                           </a:t>
            </a:r>
            <a:r>
              <a:rPr b="1" lang="ru" sz="35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Model 1: Logistic regression</a:t>
            </a:r>
            <a:r>
              <a:rPr b="1" lang="ru" sz="22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sz="3300">
              <a:solidFill>
                <a:srgbClr val="0000FF"/>
              </a:solidFill>
            </a:endParaRPr>
          </a:p>
        </p:txBody>
      </p:sp>
      <p:sp>
        <p:nvSpPr>
          <p:cNvPr id="368" name="Google Shape;36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5" name="Google Shape;375;p53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Logistic regression</a:t>
            </a:r>
            <a:endParaRPr sz="2400"/>
          </a:p>
        </p:txBody>
      </p:sp>
      <p:sp>
        <p:nvSpPr>
          <p:cNvPr id="376" name="Google Shape;37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7" name="Google Shape;377;p53"/>
          <p:cNvSpPr txBox="1"/>
          <p:nvPr/>
        </p:nvSpPr>
        <p:spPr>
          <a:xfrm>
            <a:off x="681250" y="1078775"/>
            <a:ext cx="72093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Golos Text"/>
                <a:ea typeface="Golos Text"/>
                <a:cs typeface="Golos Text"/>
                <a:sym typeface="Golos Text"/>
              </a:rPr>
              <a:t>Reasons for implementation:</a:t>
            </a:r>
            <a:endParaRPr b="1"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los Text"/>
              <a:buChar char="●"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Simple and therefore fast algorithm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;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los Text"/>
              <a:buChar char="●"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The aim is not to get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perfect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 result but to understand the problems and mistakes related to prediction;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los Text"/>
              <a:buChar char="●"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The purpose is also to accept or reject the first hypothesis.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84" name="Google Shape;384;p54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Logistic regression: Validation results</a:t>
            </a:r>
            <a:endParaRPr sz="2400"/>
          </a:p>
        </p:txBody>
      </p:sp>
      <p:sp>
        <p:nvSpPr>
          <p:cNvPr id="385" name="Google Shape;385;p54"/>
          <p:cNvSpPr txBox="1"/>
          <p:nvPr/>
        </p:nvSpPr>
        <p:spPr>
          <a:xfrm>
            <a:off x="2152963" y="120336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Logistic regression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validation metrics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86" name="Google Shape;38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387" name="Google Shape;387;p54"/>
          <p:cNvGraphicFramePr/>
          <p:nvPr/>
        </p:nvGraphicFramePr>
        <p:xfrm>
          <a:off x="2233113" y="163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1131025"/>
                <a:gridCol w="1498825"/>
                <a:gridCol w="1672700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Feature/ metric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F1-macro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F1-micro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generalized work 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0.792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0.980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0.823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0.976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88" name="Google Shape;388;p54"/>
          <p:cNvSpPr txBox="1"/>
          <p:nvPr/>
        </p:nvSpPr>
        <p:spPr>
          <a:xfrm>
            <a:off x="2080388" y="426455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Number of mistakes: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447 (validation size =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14843)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 </a:t>
            </a:r>
            <a:endParaRPr sz="2400"/>
          </a:p>
        </p:txBody>
      </p:sp>
      <p:sp>
        <p:nvSpPr>
          <p:cNvPr id="212" name="Google Shape;212;p37"/>
          <p:cNvSpPr txBox="1"/>
          <p:nvPr/>
        </p:nvSpPr>
        <p:spPr>
          <a:xfrm>
            <a:off x="1649875" y="96835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Non-null count of data in </a:t>
            </a: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train </a:t>
            </a: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dataset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214" name="Google Shape;214;p37"/>
          <p:cNvGraphicFramePr/>
          <p:nvPr/>
        </p:nvGraphicFramePr>
        <p:xfrm>
          <a:off x="1649863" y="139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2273250"/>
                <a:gridCol w="3571025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Column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Non-null count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work_name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716,067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generalized_work_class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296,858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global_work_class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296,858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upper_works          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25,039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95" name="Google Shape;395;p55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Logistic regression: Mistakes analysis</a:t>
            </a:r>
            <a:endParaRPr sz="2400"/>
          </a:p>
        </p:txBody>
      </p:sp>
      <p:sp>
        <p:nvSpPr>
          <p:cNvPr id="396" name="Google Shape;396;p55"/>
          <p:cNvSpPr txBox="1"/>
          <p:nvPr/>
        </p:nvSpPr>
        <p:spPr>
          <a:xfrm>
            <a:off x="865663" y="137831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Original dataset classes: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97" name="Google Shape;39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75" y="1691675"/>
            <a:ext cx="7297299" cy="7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5"/>
          <p:cNvSpPr txBox="1"/>
          <p:nvPr/>
        </p:nvSpPr>
        <p:spPr>
          <a:xfrm>
            <a:off x="816888" y="286226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Predicted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classes: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25" y="3242400"/>
            <a:ext cx="7300197" cy="7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Logistic regression: Hypothesis testing</a:t>
            </a:r>
            <a:endParaRPr sz="2400"/>
          </a:p>
        </p:txBody>
      </p:sp>
      <p:sp>
        <p:nvSpPr>
          <p:cNvPr id="407" name="Google Shape;40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8" name="Google Shape;408;p56"/>
          <p:cNvSpPr txBox="1"/>
          <p:nvPr/>
        </p:nvSpPr>
        <p:spPr>
          <a:xfrm>
            <a:off x="1526702" y="1142850"/>
            <a:ext cx="761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Comparison of metrics: independent models and with relation from hypothesis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aphicFrame>
        <p:nvGraphicFramePr>
          <p:cNvPr id="409" name="Google Shape;409;p56"/>
          <p:cNvGraphicFramePr/>
          <p:nvPr/>
        </p:nvGraphicFramePr>
        <p:xfrm>
          <a:off x="2143238" y="157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1131025"/>
                <a:gridCol w="1498825"/>
                <a:gridCol w="1672700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Feature/ metric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F1-macro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F1-micro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0.823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0.976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 by generalized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0.836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0.982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0" name="Google Shape;410;p56"/>
          <p:cNvSpPr txBox="1"/>
          <p:nvPr/>
        </p:nvSpPr>
        <p:spPr>
          <a:xfrm>
            <a:off x="1885988" y="460201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Number of mistakes: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303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(validation size = 14843)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-350850" y="1322925"/>
            <a:ext cx="8631900" cy="3139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b="1" lang="ru" sz="2200">
                <a:latin typeface="Golos Text SemiBold"/>
                <a:ea typeface="Golos Text SemiBold"/>
                <a:cs typeface="Golos Text SemiBold"/>
                <a:sym typeface="Golos Text SemiBold"/>
              </a:rPr>
              <a:t>                           </a:t>
            </a:r>
            <a:r>
              <a:rPr b="1" lang="ru" sz="35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Model 2: K-Nearest Neighbors</a:t>
            </a:r>
            <a:endParaRPr sz="3500">
              <a:solidFill>
                <a:srgbClr val="333333"/>
              </a:solidFill>
              <a:highlight>
                <a:srgbClr val="FFFFFF"/>
              </a:highlight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t/>
            </a:r>
            <a:endParaRPr b="1" sz="3500">
              <a:solidFill>
                <a:srgbClr val="0000FF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416" name="Google Shape;41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</a:t>
            </a:r>
            <a:endParaRPr sz="2400"/>
          </a:p>
        </p:txBody>
      </p:sp>
      <p:sp>
        <p:nvSpPr>
          <p:cNvPr id="423" name="Google Shape;42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4" name="Google Shape;424;p58"/>
          <p:cNvSpPr txBox="1"/>
          <p:nvPr/>
        </p:nvSpPr>
        <p:spPr>
          <a:xfrm>
            <a:off x="547100" y="931225"/>
            <a:ext cx="6545100" cy="3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Golos Text"/>
                <a:ea typeface="Golos Text"/>
                <a:cs typeface="Golos Text"/>
                <a:sym typeface="Golos Text"/>
              </a:rPr>
              <a:t>Reasons for implementation:</a:t>
            </a:r>
            <a:endParaRPr b="1"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los Text"/>
              <a:buChar char="●"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In essence, the closer the embeddings to each other the more similar by context they are;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los Text"/>
              <a:buChar char="●"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With default parameters had a CV score for F1-macro score not less than Random forest (0.93);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olos Text"/>
              <a:buChar char="●"/>
            </a:pP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Fast algorithm (even faster than Random Forest and Logistic regression)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/>
        </p:nvSpPr>
        <p:spPr>
          <a:xfrm>
            <a:off x="2092500" y="4254350"/>
            <a:ext cx="5971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Number of mistakes in validation data: 82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(validation size = 14843)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31" name="Google Shape;431;p59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Results analysis</a:t>
            </a:r>
            <a:endParaRPr sz="2400"/>
          </a:p>
        </p:txBody>
      </p:sp>
      <p:sp>
        <p:nvSpPr>
          <p:cNvPr id="432" name="Google Shape;43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3" name="Google Shape;433;p59"/>
          <p:cNvSpPr txBox="1"/>
          <p:nvPr/>
        </p:nvSpPr>
        <p:spPr>
          <a:xfrm>
            <a:off x="2189700" y="1203375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Prediction metrics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graphicFrame>
        <p:nvGraphicFramePr>
          <p:cNvPr id="434" name="Google Shape;434;p59"/>
          <p:cNvGraphicFramePr/>
          <p:nvPr/>
        </p:nvGraphicFramePr>
        <p:xfrm>
          <a:off x="2233113" y="163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1131025"/>
                <a:gridCol w="1498825"/>
                <a:gridCol w="1672700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Feature/ metric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F1-macro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F1-micro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generalized work 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0.972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0.995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Mistakes analysis</a:t>
            </a:r>
            <a:endParaRPr sz="2400"/>
          </a:p>
        </p:txBody>
      </p:sp>
      <p:sp>
        <p:nvSpPr>
          <p:cNvPr id="441" name="Google Shape;44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2" name="Google Shape;442;p60"/>
          <p:cNvPicPr preferRelativeResize="0"/>
          <p:nvPr/>
        </p:nvPicPr>
        <p:blipFill rotWithShape="1">
          <a:blip r:embed="rId3">
            <a:alphaModFix/>
          </a:blip>
          <a:srcRect b="3484" l="0" r="0" t="0"/>
          <a:stretch/>
        </p:blipFill>
        <p:spPr>
          <a:xfrm>
            <a:off x="979675" y="563875"/>
            <a:ext cx="6824399" cy="4511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Hypothesis testing</a:t>
            </a:r>
            <a:endParaRPr sz="2400"/>
          </a:p>
        </p:txBody>
      </p:sp>
      <p:sp>
        <p:nvSpPr>
          <p:cNvPr id="449" name="Google Shape;44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450" name="Google Shape;450;p61"/>
          <p:cNvGraphicFramePr/>
          <p:nvPr/>
        </p:nvGraphicFramePr>
        <p:xfrm>
          <a:off x="2233113" y="163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1131025"/>
                <a:gridCol w="1498825"/>
                <a:gridCol w="1672700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Feature/ metric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F1-macro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F1-micro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0.994231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0.995419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 by generalized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0.994038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0.995284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51" name="Google Shape;451;p61"/>
          <p:cNvSpPr txBox="1"/>
          <p:nvPr/>
        </p:nvSpPr>
        <p:spPr>
          <a:xfrm>
            <a:off x="1314950" y="1145075"/>
            <a:ext cx="734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Comparison of metrics: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independent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 models and with relation from hypothesis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58" name="Google Shape;458;p62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Fine-tuning </a:t>
            </a:r>
            <a:endParaRPr sz="2400"/>
          </a:p>
        </p:txBody>
      </p:sp>
      <p:sp>
        <p:nvSpPr>
          <p:cNvPr id="459" name="Google Shape;45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8" y="890600"/>
            <a:ext cx="7215733" cy="38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/>
        </p:nvSpPr>
        <p:spPr>
          <a:xfrm>
            <a:off x="1490100" y="4345700"/>
            <a:ext cx="7421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Where CV = 5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/>
        </p:nvSpPr>
        <p:spPr>
          <a:xfrm>
            <a:off x="1427650" y="4284925"/>
            <a:ext cx="7421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Where CV = 5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68" name="Google Shape;468;p63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Fine-tuning </a:t>
            </a:r>
            <a:endParaRPr sz="2400"/>
          </a:p>
        </p:txBody>
      </p:sp>
      <p:sp>
        <p:nvSpPr>
          <p:cNvPr id="469" name="Google Shape;46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50" y="890600"/>
            <a:ext cx="6968251" cy="37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Validation results</a:t>
            </a:r>
            <a:endParaRPr sz="2400"/>
          </a:p>
        </p:txBody>
      </p:sp>
      <p:sp>
        <p:nvSpPr>
          <p:cNvPr id="477" name="Google Shape;47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8" name="Google Shape;478;p64"/>
          <p:cNvSpPr txBox="1"/>
          <p:nvPr/>
        </p:nvSpPr>
        <p:spPr>
          <a:xfrm>
            <a:off x="1262650" y="3743400"/>
            <a:ext cx="8218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*</a:t>
            </a: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5-knn is knn, where number of neighbours = 5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1649875" y="96835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 Metrics for knn algorithms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graphicFrame>
        <p:nvGraphicFramePr>
          <p:cNvPr id="480" name="Google Shape;480;p64"/>
          <p:cNvGraphicFramePr/>
          <p:nvPr/>
        </p:nvGraphicFramePr>
        <p:xfrm>
          <a:off x="1373963" y="139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947475"/>
                <a:gridCol w="1398675"/>
                <a:gridCol w="1505350"/>
                <a:gridCol w="1369250"/>
                <a:gridCol w="1436325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Metric / KNN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5-knn* for generalized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4-knn for generalized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5-knn for global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4-knn for global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F1-macro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0.972141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0.972142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0.994231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0.993522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F1-micro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0.994476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0.994543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0.995419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0.995419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Averaged f</a:t>
                      </a: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1-macro in CV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0.939949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0.944180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0.944483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0.951072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21" name="Google Shape;221;p38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analysis: Classes balance </a:t>
            </a:r>
            <a:endParaRPr sz="2400"/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41075" y="1051925"/>
            <a:ext cx="272125" cy="1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/>
          <p:nvPr/>
        </p:nvSpPr>
        <p:spPr>
          <a:xfrm rot="9298981">
            <a:off x="4891589" y="1794816"/>
            <a:ext cx="239521" cy="794369"/>
          </a:xfrm>
          <a:prstGeom prst="flowChartOnlineStora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75" y="890604"/>
            <a:ext cx="7780125" cy="414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K-Nearest Neighbors: Test results</a:t>
            </a:r>
            <a:endParaRPr sz="2400"/>
          </a:p>
        </p:txBody>
      </p:sp>
      <p:sp>
        <p:nvSpPr>
          <p:cNvPr id="487" name="Google Shape;48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8" name="Google Shape;488;p65"/>
          <p:cNvSpPr txBox="1"/>
          <p:nvPr/>
        </p:nvSpPr>
        <p:spPr>
          <a:xfrm>
            <a:off x="1766600" y="910025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 Resulting metrics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graphicFrame>
        <p:nvGraphicFramePr>
          <p:cNvPr id="489" name="Google Shape;489;p65"/>
          <p:cNvGraphicFramePr/>
          <p:nvPr/>
        </p:nvGraphicFramePr>
        <p:xfrm>
          <a:off x="1834638" y="129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1883600"/>
                <a:gridCol w="1462700"/>
                <a:gridCol w="2128400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Feature/ metric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F1-macro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F1-micro score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generalized work 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0.971533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0.995730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0.985600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0.996387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 for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 work class by generalized class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0.985680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0.996367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Ideas for results improvement</a:t>
            </a:r>
            <a:endParaRPr sz="2400"/>
          </a:p>
        </p:txBody>
      </p:sp>
      <p:sp>
        <p:nvSpPr>
          <p:cNvPr id="496" name="Google Shape;496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97" name="Google Shape;497;p66"/>
          <p:cNvSpPr txBox="1"/>
          <p:nvPr/>
        </p:nvSpPr>
        <p:spPr>
          <a:xfrm>
            <a:off x="895875" y="875850"/>
            <a:ext cx="71829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AutoNum type="arabicPeriod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More accurately define classes by aggregating them;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AutoNum type="arabicPeriod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Working with probabilities in logistic regression - selecting the threshold empirically;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AutoNum type="arabicPeriod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Working with probabilities in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logistic regression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- threshold selection using an additional model;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AutoNum type="arabicPeriod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U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sing spellchecker (JamSpell, etc).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Summary of results and conclusions</a:t>
            </a:r>
            <a:endParaRPr sz="2400"/>
          </a:p>
        </p:txBody>
      </p:sp>
      <p:sp>
        <p:nvSpPr>
          <p:cNvPr id="504" name="Google Shape;504;p67"/>
          <p:cNvSpPr txBox="1"/>
          <p:nvPr/>
        </p:nvSpPr>
        <p:spPr>
          <a:xfrm>
            <a:off x="816350" y="1057425"/>
            <a:ext cx="71520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Exploratory analysis showed that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classes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are greatly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imbalanced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The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generalized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class can be used to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predict global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class;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KNN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yielded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better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results than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logistic regression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KNN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was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faster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than </a:t>
            </a:r>
            <a:r>
              <a:rPr b="1"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logistic regression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and </a:t>
            </a:r>
            <a:r>
              <a:rPr b="1"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random forest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;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The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first hypothesis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turned out to be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true;</a:t>
            </a:r>
            <a:endParaRPr b="1"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The implementation of </a:t>
            </a:r>
            <a:r>
              <a:rPr b="1" lang="ru" sz="1500">
                <a:latin typeface="Golos Text"/>
                <a:ea typeface="Golos Text"/>
                <a:cs typeface="Golos Text"/>
                <a:sym typeface="Golos Text"/>
              </a:rPr>
              <a:t>cosine similarity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proved to be </a:t>
            </a:r>
            <a:r>
              <a:rPr b="1"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irrelevant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to the problem.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05" name="Google Shape;50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 txBox="1"/>
          <p:nvPr>
            <p:ph type="title"/>
          </p:nvPr>
        </p:nvSpPr>
        <p:spPr>
          <a:xfrm>
            <a:off x="457200" y="1538344"/>
            <a:ext cx="8229600" cy="1247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" sz="4400"/>
              <a:t>THANK YOU</a:t>
            </a:r>
            <a:br>
              <a:rPr lang="ru" sz="4400"/>
            </a:br>
            <a:r>
              <a:rPr lang="ru" sz="4400"/>
              <a:t>FOR YOUR TIME!</a:t>
            </a:r>
            <a:endParaRPr/>
          </a:p>
        </p:txBody>
      </p:sp>
      <p:sp>
        <p:nvSpPr>
          <p:cNvPr id="511" name="Google Shape;511;p68"/>
          <p:cNvSpPr txBox="1"/>
          <p:nvPr/>
        </p:nvSpPr>
        <p:spPr>
          <a:xfrm>
            <a:off x="6728864" y="4468762"/>
            <a:ext cx="2065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12" name="Google Shape;51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2" name="Google Shape;232;p39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analysis: </a:t>
            </a:r>
            <a:r>
              <a:rPr lang="ru" sz="2400"/>
              <a:t>Classes balance </a:t>
            </a:r>
            <a:r>
              <a:rPr lang="ru" sz="2400"/>
              <a:t> </a:t>
            </a:r>
            <a:endParaRPr sz="2400"/>
          </a:p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01" y="1125150"/>
            <a:ext cx="4079046" cy="38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275" y="1125150"/>
            <a:ext cx="1801648" cy="38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1681625" y="65326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Number of samples in each class of generalized_work_class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766875" y="1084375"/>
            <a:ext cx="1442250" cy="1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641075" y="1051925"/>
            <a:ext cx="272125" cy="1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/>
          <p:nvPr/>
        </p:nvSpPr>
        <p:spPr>
          <a:xfrm rot="6548595">
            <a:off x="3777947" y="739799"/>
            <a:ext cx="199956" cy="892948"/>
          </a:xfrm>
          <a:prstGeom prst="flowChartOnlineStora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0" name="Google Shape;240;p39"/>
          <p:cNvSpPr/>
          <p:nvPr/>
        </p:nvSpPr>
        <p:spPr>
          <a:xfrm rot="4650364">
            <a:off x="2500347" y="663274"/>
            <a:ext cx="199956" cy="892948"/>
          </a:xfrm>
          <a:prstGeom prst="flowChartOnlineStora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39750" y="1084375"/>
            <a:ext cx="1442250" cy="2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/>
          <p:nvPr/>
        </p:nvSpPr>
        <p:spPr>
          <a:xfrm rot="9298981">
            <a:off x="4891589" y="1794816"/>
            <a:ext cx="239521" cy="794369"/>
          </a:xfrm>
          <a:prstGeom prst="flowChartOnlineStora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/>
        </p:nvSpPr>
        <p:spPr>
          <a:xfrm>
            <a:off x="488825" y="92065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9" name="Google Shape;249;p40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</a:t>
            </a:r>
            <a:r>
              <a:rPr lang="ru" sz="2400"/>
              <a:t>: Classes balance</a:t>
            </a:r>
            <a:r>
              <a:rPr lang="ru" sz="2400"/>
              <a:t> </a:t>
            </a:r>
            <a:endParaRPr sz="2400"/>
          </a:p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25" y="1192900"/>
            <a:ext cx="10454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00" y="754113"/>
            <a:ext cx="7812850" cy="416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/>
        </p:nvSpPr>
        <p:spPr>
          <a:xfrm>
            <a:off x="488825" y="92065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</a:t>
            </a:r>
            <a:r>
              <a:rPr lang="ru" sz="2400"/>
              <a:t>: Classes balance</a:t>
            </a:r>
            <a:r>
              <a:rPr lang="ru" sz="2400"/>
              <a:t> </a:t>
            </a:r>
            <a:endParaRPr sz="2400"/>
          </a:p>
        </p:txBody>
      </p:sp>
      <p:sp>
        <p:nvSpPr>
          <p:cNvPr id="260" name="Google Shape;26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1" name="Google Shape;261;p41"/>
          <p:cNvSpPr txBox="1"/>
          <p:nvPr/>
        </p:nvSpPr>
        <p:spPr>
          <a:xfrm>
            <a:off x="1681625" y="65326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Number of samples in each class of global_work_class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25" y="1192900"/>
            <a:ext cx="10454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725" y="1460809"/>
            <a:ext cx="1780250" cy="307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575" y="1084375"/>
            <a:ext cx="4395566" cy="38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/>
        </p:nvSpPr>
        <p:spPr>
          <a:xfrm>
            <a:off x="488825" y="92065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1" name="Google Shape;271;p42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analysis: Classes balance </a:t>
            </a:r>
            <a:endParaRPr sz="2400"/>
          </a:p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25" y="1192900"/>
            <a:ext cx="10454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50" y="859949"/>
            <a:ext cx="7415510" cy="39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/>
        </p:nvSpPr>
        <p:spPr>
          <a:xfrm>
            <a:off x="488825" y="92065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1" name="Google Shape;281;p43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analysis: Classes balance </a:t>
            </a:r>
            <a:endParaRPr sz="2400"/>
          </a:p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25" y="1192900"/>
            <a:ext cx="10454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1681625" y="653263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Number of samples in each pair of generalized_work_class &amp; global_work_class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798" y="1458663"/>
            <a:ext cx="2996200" cy="30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550" y="1192889"/>
            <a:ext cx="4959675" cy="361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3" name="Google Shape;293;p44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analysis: Classes number </a:t>
            </a:r>
            <a:endParaRPr sz="2400"/>
          </a:p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295" name="Google Shape;295;p44"/>
          <p:cNvGraphicFramePr/>
          <p:nvPr/>
        </p:nvGraphicFramePr>
        <p:xfrm>
          <a:off x="1649863" y="139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{15FFF2E8-8F9B-480E-A71E-C154107368A3}</a:tableStyleId>
              </a:tblPr>
              <a:tblGrid>
                <a:gridCol w="2273250"/>
                <a:gridCol w="3571025"/>
              </a:tblGrid>
              <a:tr h="62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Column / columns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C</a:t>
                      </a: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ount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global_work_class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56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generalized_work_class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207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9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generalized_work_class &amp; global_work_class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210</a:t>
                      </a:r>
                      <a:endParaRPr sz="13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96" name="Google Shape;296;p44"/>
          <p:cNvSpPr txBox="1"/>
          <p:nvPr/>
        </p:nvSpPr>
        <p:spPr>
          <a:xfrm>
            <a:off x="1649875" y="96835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Number of unique values in columns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